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Poppins Bold" panose="020B0604020202020204" charset="0"/>
      <p:regular r:id="rId18"/>
    </p:embeddedFont>
    <p:embeddedFont>
      <p:font typeface="Poppins Light" panose="00000400000000000000" pitchFamily="2" charset="0"/>
      <p:regular r:id="rId19"/>
    </p:embeddedFont>
    <p:embeddedFont>
      <p:font typeface="Poppins Medium" panose="00000600000000000000" pitchFamily="2"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A6348E-741B-4195-8766-57AEF052166B}" type="datetimeFigureOut">
              <a:rPr lang="en-IN" smtClean="0"/>
              <a:t>08-08-2022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0840E7-A73D-4503-9B7C-002BF53BA81F}" type="slidenum">
              <a:rPr lang="en-IN" smtClean="0"/>
              <a:t>‹#›</a:t>
            </a:fld>
            <a:endParaRPr lang="en-IN"/>
          </a:p>
        </p:txBody>
      </p:sp>
    </p:spTree>
    <p:extLst>
      <p:ext uri="{BB962C8B-B14F-4D97-AF65-F5344CB8AC3E}">
        <p14:creationId xmlns:p14="http://schemas.microsoft.com/office/powerpoint/2010/main" val="3708843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90840E7-A73D-4503-9B7C-002BF53BA81F}" type="slidenum">
              <a:rPr lang="en-IN" smtClean="0"/>
              <a:t>3</a:t>
            </a:fld>
            <a:endParaRPr lang="en-IN"/>
          </a:p>
        </p:txBody>
      </p:sp>
    </p:spTree>
    <p:extLst>
      <p:ext uri="{BB962C8B-B14F-4D97-AF65-F5344CB8AC3E}">
        <p14:creationId xmlns:p14="http://schemas.microsoft.com/office/powerpoint/2010/main" val="2206587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In this step, I added the stat explore node in order to study the class variable. The below screenshot shows the results from Stat Explore node.</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In order to identify whether the variables are independent of if there is a relationship between categorical variables. From the results, we can see the degree of malignancy,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inv</a:t>
            </a:r>
            <a:r>
              <a:rPr lang="en-IN" sz="1800" dirty="0">
                <a:effectLst/>
                <a:latin typeface="Calibri" panose="020F0502020204030204" pitchFamily="34" charset="0"/>
                <a:ea typeface="Calibri" panose="020F0502020204030204" pitchFamily="34" charset="0"/>
                <a:cs typeface="Times New Roman" panose="02020603050405020304" pitchFamily="18" charset="0"/>
              </a:rPr>
              <a:t>-nodes, and node caps are highly involved in decision making.</a:t>
            </a:r>
          </a:p>
          <a:p>
            <a:endParaRPr lang="en-IN" dirty="0"/>
          </a:p>
        </p:txBody>
      </p:sp>
      <p:sp>
        <p:nvSpPr>
          <p:cNvPr id="4" name="Slide Number Placeholder 3"/>
          <p:cNvSpPr>
            <a:spLocks noGrp="1"/>
          </p:cNvSpPr>
          <p:nvPr>
            <p:ph type="sldNum" sz="quarter" idx="5"/>
          </p:nvPr>
        </p:nvSpPr>
        <p:spPr/>
        <p:txBody>
          <a:bodyPr/>
          <a:lstStyle/>
          <a:p>
            <a:fld id="{B90840E7-A73D-4503-9B7C-002BF53BA81F}" type="slidenum">
              <a:rPr lang="en-IN" smtClean="0"/>
              <a:t>4</a:t>
            </a:fld>
            <a:endParaRPr lang="en-IN"/>
          </a:p>
        </p:txBody>
      </p:sp>
    </p:spTree>
    <p:extLst>
      <p:ext uri="{BB962C8B-B14F-4D97-AF65-F5344CB8AC3E}">
        <p14:creationId xmlns:p14="http://schemas.microsoft.com/office/powerpoint/2010/main" val="2981578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In this step, I added the stat explore node in order to study the class variable. The below screenshot shows the results from Stat Explore node.</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In order to identify whether the variables are independent of if there is a relationship between categorical variables. From the results, we can see the degree of malignancy,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inv</a:t>
            </a:r>
            <a:r>
              <a:rPr lang="en-IN" sz="1800" dirty="0">
                <a:effectLst/>
                <a:latin typeface="Calibri" panose="020F0502020204030204" pitchFamily="34" charset="0"/>
                <a:ea typeface="Calibri" panose="020F0502020204030204" pitchFamily="34" charset="0"/>
                <a:cs typeface="Times New Roman" panose="02020603050405020304" pitchFamily="18" charset="0"/>
              </a:rPr>
              <a:t>-nodes, and node caps are highly involved in decision making.</a:t>
            </a:r>
          </a:p>
          <a:p>
            <a:endParaRPr lang="en-IN" dirty="0"/>
          </a:p>
        </p:txBody>
      </p:sp>
      <p:sp>
        <p:nvSpPr>
          <p:cNvPr id="4" name="Slide Number Placeholder 3"/>
          <p:cNvSpPr>
            <a:spLocks noGrp="1"/>
          </p:cNvSpPr>
          <p:nvPr>
            <p:ph type="sldNum" sz="quarter" idx="5"/>
          </p:nvPr>
        </p:nvSpPr>
        <p:spPr/>
        <p:txBody>
          <a:bodyPr/>
          <a:lstStyle/>
          <a:p>
            <a:fld id="{B90840E7-A73D-4503-9B7C-002BF53BA81F}" type="slidenum">
              <a:rPr lang="en-IN" smtClean="0"/>
              <a:t>5</a:t>
            </a:fld>
            <a:endParaRPr lang="en-IN"/>
          </a:p>
        </p:txBody>
      </p:sp>
    </p:spTree>
    <p:extLst>
      <p:ext uri="{BB962C8B-B14F-4D97-AF65-F5344CB8AC3E}">
        <p14:creationId xmlns:p14="http://schemas.microsoft.com/office/powerpoint/2010/main" val="3169064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Because we are doing the prediction on a classification variable, I am using logistic regression. The Logistic Regression node and the Data Transformation node are connected, and I have chosen Logit in the properties panel.</a:t>
            </a:r>
            <a:endParaRPr lang="en-IN" dirty="0"/>
          </a:p>
        </p:txBody>
      </p:sp>
      <p:sp>
        <p:nvSpPr>
          <p:cNvPr id="4" name="Slide Number Placeholder 3"/>
          <p:cNvSpPr>
            <a:spLocks noGrp="1"/>
          </p:cNvSpPr>
          <p:nvPr>
            <p:ph type="sldNum" sz="quarter" idx="5"/>
          </p:nvPr>
        </p:nvSpPr>
        <p:spPr/>
        <p:txBody>
          <a:bodyPr/>
          <a:lstStyle/>
          <a:p>
            <a:fld id="{B90840E7-A73D-4503-9B7C-002BF53BA81F}" type="slidenum">
              <a:rPr lang="en-IN" smtClean="0"/>
              <a:t>6</a:t>
            </a:fld>
            <a:endParaRPr lang="en-IN"/>
          </a:p>
        </p:txBody>
      </p:sp>
    </p:spTree>
    <p:extLst>
      <p:ext uri="{BB962C8B-B14F-4D97-AF65-F5344CB8AC3E}">
        <p14:creationId xmlns:p14="http://schemas.microsoft.com/office/powerpoint/2010/main" val="2239021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8/8/2022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4.sv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5.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5.png"/><Relationship Id="rId5" Type="http://schemas.openxmlformats.org/officeDocument/2006/relationships/image" Target="../media/image22.sv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png"/><Relationship Id="rId5" Type="http://schemas.openxmlformats.org/officeDocument/2006/relationships/image" Target="../media/image7.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5.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9.sv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8.png"/><Relationship Id="rId5" Type="http://schemas.openxmlformats.org/officeDocument/2006/relationships/image" Target="../media/image10.pn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5.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5.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5.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5.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5.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769627"/>
            <a:ext cx="18288000" cy="2685904"/>
            <a:chOff x="0" y="0"/>
            <a:chExt cx="6186311" cy="908565"/>
          </a:xfrm>
        </p:grpSpPr>
        <p:sp>
          <p:nvSpPr>
            <p:cNvPr id="3" name="Freeform 3"/>
            <p:cNvSpPr/>
            <p:nvPr/>
          </p:nvSpPr>
          <p:spPr>
            <a:xfrm>
              <a:off x="0" y="0"/>
              <a:ext cx="6186311" cy="908565"/>
            </a:xfrm>
            <a:custGeom>
              <a:avLst/>
              <a:gdLst/>
              <a:ahLst/>
              <a:cxnLst/>
              <a:rect l="l" t="t" r="r" b="b"/>
              <a:pathLst>
                <a:path w="6186311" h="908565">
                  <a:moveTo>
                    <a:pt x="0" y="0"/>
                  </a:moveTo>
                  <a:lnTo>
                    <a:pt x="6186311" y="0"/>
                  </a:lnTo>
                  <a:lnTo>
                    <a:pt x="6186311" y="908565"/>
                  </a:lnTo>
                  <a:lnTo>
                    <a:pt x="0" y="908565"/>
                  </a:lnTo>
                  <a:close/>
                </a:path>
              </a:pathLst>
            </a:custGeom>
            <a:solidFill>
              <a:srgbClr val="EEEEEE"/>
            </a:solidFill>
          </p:spPr>
        </p:sp>
      </p:gr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555877" y="0"/>
            <a:ext cx="4732123" cy="3687270"/>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1173087" y="4856898"/>
            <a:ext cx="7114913" cy="5430102"/>
          </a:xfrm>
          <a:prstGeom prst="rect">
            <a:avLst/>
          </a:prstGeom>
        </p:spPr>
      </p:pic>
      <p:sp>
        <p:nvSpPr>
          <p:cNvPr id="6" name="TextBox 6"/>
          <p:cNvSpPr txBox="1"/>
          <p:nvPr/>
        </p:nvSpPr>
        <p:spPr>
          <a:xfrm>
            <a:off x="0" y="2763345"/>
            <a:ext cx="12773716" cy="923925"/>
          </a:xfrm>
          <a:prstGeom prst="rect">
            <a:avLst/>
          </a:prstGeom>
        </p:spPr>
        <p:txBody>
          <a:bodyPr lIns="0" tIns="0" rIns="0" bIns="0" rtlCol="0" anchor="t">
            <a:spAutoFit/>
          </a:bodyPr>
          <a:lstStyle/>
          <a:p>
            <a:pPr>
              <a:lnSpc>
                <a:spcPts val="7200"/>
              </a:lnSpc>
            </a:pPr>
            <a:r>
              <a:rPr lang="en-US" sz="6000" spc="186">
                <a:solidFill>
                  <a:srgbClr val="2D4263"/>
                </a:solidFill>
                <a:latin typeface="Poppins Bold"/>
              </a:rPr>
              <a:t>BAN 210 – FINAL ASSESSMENT </a:t>
            </a:r>
          </a:p>
        </p:txBody>
      </p:sp>
      <p:sp>
        <p:nvSpPr>
          <p:cNvPr id="7" name="TextBox 7"/>
          <p:cNvSpPr txBox="1"/>
          <p:nvPr/>
        </p:nvSpPr>
        <p:spPr>
          <a:xfrm>
            <a:off x="970878" y="8127091"/>
            <a:ext cx="2903533" cy="405765"/>
          </a:xfrm>
          <a:prstGeom prst="rect">
            <a:avLst/>
          </a:prstGeom>
        </p:spPr>
        <p:txBody>
          <a:bodyPr lIns="0" tIns="0" rIns="0" bIns="0" rtlCol="0" anchor="t">
            <a:spAutoFit/>
          </a:bodyPr>
          <a:lstStyle/>
          <a:p>
            <a:pPr>
              <a:lnSpc>
                <a:spcPts val="3359"/>
              </a:lnSpc>
            </a:pPr>
            <a:r>
              <a:rPr lang="en-US" sz="2400" dirty="0">
                <a:solidFill>
                  <a:srgbClr val="2D4263"/>
                </a:solidFill>
                <a:latin typeface="Poppins Medium"/>
              </a:rPr>
              <a:t>STUDENT</a:t>
            </a:r>
          </a:p>
        </p:txBody>
      </p:sp>
      <p:sp>
        <p:nvSpPr>
          <p:cNvPr id="8" name="TextBox 8"/>
          <p:cNvSpPr txBox="1"/>
          <p:nvPr/>
        </p:nvSpPr>
        <p:spPr>
          <a:xfrm>
            <a:off x="970878" y="8761137"/>
            <a:ext cx="3056605" cy="901209"/>
          </a:xfrm>
          <a:prstGeom prst="rect">
            <a:avLst/>
          </a:prstGeom>
        </p:spPr>
        <p:txBody>
          <a:bodyPr wrap="square" lIns="0" tIns="0" rIns="0" bIns="0" rtlCol="0" anchor="t">
            <a:spAutoFit/>
          </a:bodyPr>
          <a:lstStyle/>
          <a:p>
            <a:pPr>
              <a:lnSpc>
                <a:spcPts val="3639"/>
              </a:lnSpc>
            </a:pPr>
            <a:r>
              <a:rPr lang="en-US" sz="2599" dirty="0">
                <a:solidFill>
                  <a:srgbClr val="191919"/>
                </a:solidFill>
                <a:latin typeface="Poppins Light"/>
              </a:rPr>
              <a:t>Dhananjay Kumar</a:t>
            </a:r>
          </a:p>
          <a:p>
            <a:pPr>
              <a:lnSpc>
                <a:spcPts val="3639"/>
              </a:lnSpc>
            </a:pPr>
            <a:r>
              <a:rPr lang="en-US" sz="2599" dirty="0">
                <a:solidFill>
                  <a:srgbClr val="191919"/>
                </a:solidFill>
                <a:latin typeface="Poppins Light"/>
              </a:rPr>
              <a:t>135297208</a:t>
            </a:r>
          </a:p>
        </p:txBody>
      </p:sp>
      <p:sp>
        <p:nvSpPr>
          <p:cNvPr id="9" name="TextBox 9"/>
          <p:cNvSpPr txBox="1"/>
          <p:nvPr/>
        </p:nvSpPr>
        <p:spPr>
          <a:xfrm>
            <a:off x="4845289" y="8127092"/>
            <a:ext cx="2903533" cy="405765"/>
          </a:xfrm>
          <a:prstGeom prst="rect">
            <a:avLst/>
          </a:prstGeom>
        </p:spPr>
        <p:txBody>
          <a:bodyPr lIns="0" tIns="0" rIns="0" bIns="0" rtlCol="0" anchor="t">
            <a:spAutoFit/>
          </a:bodyPr>
          <a:lstStyle/>
          <a:p>
            <a:pPr>
              <a:lnSpc>
                <a:spcPts val="3359"/>
              </a:lnSpc>
            </a:pPr>
            <a:r>
              <a:rPr lang="en-US" sz="2400">
                <a:solidFill>
                  <a:srgbClr val="2D4263"/>
                </a:solidFill>
                <a:latin typeface="Poppins Medium"/>
              </a:rPr>
              <a:t>PROFESSOR</a:t>
            </a:r>
          </a:p>
        </p:txBody>
      </p:sp>
      <p:sp>
        <p:nvSpPr>
          <p:cNvPr id="10" name="TextBox 10"/>
          <p:cNvSpPr txBox="1"/>
          <p:nvPr/>
        </p:nvSpPr>
        <p:spPr>
          <a:xfrm>
            <a:off x="4845289" y="8784320"/>
            <a:ext cx="2903533" cy="448310"/>
          </a:xfrm>
          <a:prstGeom prst="rect">
            <a:avLst/>
          </a:prstGeom>
        </p:spPr>
        <p:txBody>
          <a:bodyPr lIns="0" tIns="0" rIns="0" bIns="0" rtlCol="0" anchor="t">
            <a:spAutoFit/>
          </a:bodyPr>
          <a:lstStyle/>
          <a:p>
            <a:pPr>
              <a:lnSpc>
                <a:spcPts val="3639"/>
              </a:lnSpc>
            </a:pPr>
            <a:r>
              <a:rPr lang="en-US" sz="2599">
                <a:solidFill>
                  <a:srgbClr val="191919"/>
                </a:solidFill>
                <a:latin typeface="Poppins Light"/>
              </a:rPr>
              <a:t>Adeel Javed</a:t>
            </a:r>
          </a:p>
        </p:txBody>
      </p:sp>
      <p:sp>
        <p:nvSpPr>
          <p:cNvPr id="11" name="TextBox 11"/>
          <p:cNvSpPr txBox="1"/>
          <p:nvPr/>
        </p:nvSpPr>
        <p:spPr>
          <a:xfrm>
            <a:off x="0" y="4448175"/>
            <a:ext cx="12773716" cy="695325"/>
          </a:xfrm>
          <a:prstGeom prst="rect">
            <a:avLst/>
          </a:prstGeom>
        </p:spPr>
        <p:txBody>
          <a:bodyPr lIns="0" tIns="0" rIns="0" bIns="0" rtlCol="0" anchor="t">
            <a:spAutoFit/>
          </a:bodyPr>
          <a:lstStyle/>
          <a:p>
            <a:pPr>
              <a:lnSpc>
                <a:spcPts val="5520"/>
              </a:lnSpc>
            </a:pPr>
            <a:r>
              <a:rPr lang="en-US" sz="4600" spc="142">
                <a:solidFill>
                  <a:srgbClr val="2D4263"/>
                </a:solidFill>
                <a:latin typeface="Poppins Bold"/>
              </a:rPr>
              <a:t>ANALYSIS ON BREAST CANCER DATASET</a:t>
            </a:r>
          </a:p>
        </p:txBody>
      </p:sp>
      <p:pic>
        <p:nvPicPr>
          <p:cNvPr id="31" name="Audio 30">
            <a:hlinkClick r:id="" action="ppaction://media"/>
            <a:extLst>
              <a:ext uri="{FF2B5EF4-FFF2-40B4-BE49-F238E27FC236}">
                <a16:creationId xmlns:a16="http://schemas.microsoft.com/office/drawing/2014/main" id="{0EBA51B5-B91D-D23B-F327-D4110F31BE1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7648238" y="9647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498"/>
    </mc:Choice>
    <mc:Fallback>
      <p:transition spd="slow" advTm="104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pic>
        <p:nvPicPr>
          <p:cNvPr id="6" name="Picture 6"/>
          <p:cNvPicPr>
            <a:picLocks noChangeAspect="1"/>
          </p:cNvPicPr>
          <p:nvPr/>
        </p:nvPicPr>
        <p:blipFill>
          <a:blip r:embed="rId4"/>
          <a:srcRect/>
          <a:stretch>
            <a:fillRect/>
          </a:stretch>
        </p:blipFill>
        <p:spPr>
          <a:xfrm>
            <a:off x="3072578" y="1028700"/>
            <a:ext cx="12142845" cy="4005452"/>
          </a:xfrm>
          <a:prstGeom prst="rect">
            <a:avLst/>
          </a:prstGeom>
        </p:spPr>
      </p:pic>
      <p:pic>
        <p:nvPicPr>
          <p:cNvPr id="7" name="Picture 7"/>
          <p:cNvPicPr>
            <a:picLocks noChangeAspect="1"/>
          </p:cNvPicPr>
          <p:nvPr/>
        </p:nvPicPr>
        <p:blipFill>
          <a:blip r:embed="rId5"/>
          <a:srcRect/>
          <a:stretch>
            <a:fillRect/>
          </a:stretch>
        </p:blipFill>
        <p:spPr>
          <a:xfrm>
            <a:off x="1880062" y="5377052"/>
            <a:ext cx="14527876" cy="1968388"/>
          </a:xfrm>
          <a:prstGeom prst="rect">
            <a:avLst/>
          </a:prstGeom>
        </p:spPr>
      </p:pic>
      <p:sp>
        <p:nvSpPr>
          <p:cNvPr id="8" name="TextBox 8"/>
          <p:cNvSpPr txBox="1"/>
          <p:nvPr/>
        </p:nvSpPr>
        <p:spPr>
          <a:xfrm>
            <a:off x="1194319" y="166710"/>
            <a:ext cx="10592755" cy="514350"/>
          </a:xfrm>
          <a:prstGeom prst="rect">
            <a:avLst/>
          </a:prstGeom>
        </p:spPr>
        <p:txBody>
          <a:bodyPr lIns="0" tIns="0" rIns="0" bIns="0" rtlCol="0" anchor="t">
            <a:spAutoFit/>
          </a:bodyPr>
          <a:lstStyle/>
          <a:p>
            <a:pPr>
              <a:lnSpc>
                <a:spcPts val="4079"/>
              </a:lnSpc>
            </a:pPr>
            <a:r>
              <a:rPr lang="en-US" sz="3399" spc="105">
                <a:solidFill>
                  <a:srgbClr val="2D4263"/>
                </a:solidFill>
                <a:latin typeface="Poppins Medium"/>
              </a:rPr>
              <a:t>CONCLUSION</a:t>
            </a:r>
          </a:p>
        </p:txBody>
      </p:sp>
      <p:sp>
        <p:nvSpPr>
          <p:cNvPr id="9" name="TextBox 9"/>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IV</a:t>
            </a:r>
          </a:p>
        </p:txBody>
      </p:sp>
      <p:sp>
        <p:nvSpPr>
          <p:cNvPr id="10" name="TextBox 10"/>
          <p:cNvSpPr txBox="1"/>
          <p:nvPr/>
        </p:nvSpPr>
        <p:spPr>
          <a:xfrm>
            <a:off x="1028700" y="7679384"/>
            <a:ext cx="16699024" cy="1863090"/>
          </a:xfrm>
          <a:prstGeom prst="rect">
            <a:avLst/>
          </a:prstGeom>
        </p:spPr>
        <p:txBody>
          <a:bodyPr lIns="0" tIns="0" rIns="0" bIns="0" rtlCol="0" anchor="t">
            <a:spAutoFit/>
          </a:bodyPr>
          <a:lstStyle/>
          <a:p>
            <a:pPr marL="604519" lvl="1" indent="-302260">
              <a:lnSpc>
                <a:spcPts val="5039"/>
              </a:lnSpc>
              <a:buFont typeface="Arial"/>
              <a:buChar char="•"/>
            </a:pPr>
            <a:r>
              <a:rPr lang="en-US" sz="2799">
                <a:solidFill>
                  <a:srgbClr val="2D4263"/>
                </a:solidFill>
                <a:latin typeface="Poppins Light"/>
              </a:rPr>
              <a:t>The following metrics are compared between the two models: MSE, Misclassification Rate, Recall, Precision, and F1 Score. The Precision and F1 Score of the Decision Tree model are higher than those of the Logistic Regression model, making it better to the Regression model.</a:t>
            </a:r>
          </a:p>
        </p:txBody>
      </p:sp>
      <p:pic>
        <p:nvPicPr>
          <p:cNvPr id="25" name="Audio 24">
            <a:hlinkClick r:id="" action="ppaction://media"/>
            <a:extLst>
              <a:ext uri="{FF2B5EF4-FFF2-40B4-BE49-F238E27FC236}">
                <a16:creationId xmlns:a16="http://schemas.microsoft.com/office/drawing/2014/main" id="{AEE1EE40-35B7-5DBB-4109-F48E0C75035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648238" y="9647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6625"/>
    </mc:Choice>
    <mc:Fallback>
      <p:transition spd="slow" advTm="566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7666388"/>
            <a:chOff x="0" y="0"/>
            <a:chExt cx="6186311" cy="2593322"/>
          </a:xfrm>
        </p:grpSpPr>
        <p:sp>
          <p:nvSpPr>
            <p:cNvPr id="3" name="Freeform 3"/>
            <p:cNvSpPr/>
            <p:nvPr/>
          </p:nvSpPr>
          <p:spPr>
            <a:xfrm>
              <a:off x="0" y="0"/>
              <a:ext cx="6186311" cy="2593322"/>
            </a:xfrm>
            <a:custGeom>
              <a:avLst/>
              <a:gdLst/>
              <a:ahLst/>
              <a:cxnLst/>
              <a:rect l="l" t="t" r="r" b="b"/>
              <a:pathLst>
                <a:path w="6186311" h="2593322">
                  <a:moveTo>
                    <a:pt x="0" y="0"/>
                  </a:moveTo>
                  <a:lnTo>
                    <a:pt x="6186311" y="0"/>
                  </a:lnTo>
                  <a:lnTo>
                    <a:pt x="6186311" y="2593322"/>
                  </a:lnTo>
                  <a:lnTo>
                    <a:pt x="0" y="2593322"/>
                  </a:lnTo>
                  <a:close/>
                </a:path>
              </a:pathLst>
            </a:custGeom>
            <a:solidFill>
              <a:srgbClr val="EEEEEE"/>
            </a:solidFill>
          </p:spPr>
        </p:sp>
      </p:gr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514630" y="1997423"/>
            <a:ext cx="6744670" cy="5668965"/>
          </a:xfrm>
          <a:prstGeom prst="rect">
            <a:avLst/>
          </a:prstGeom>
        </p:spPr>
      </p:pic>
      <p:sp>
        <p:nvSpPr>
          <p:cNvPr id="5" name="TextBox 5"/>
          <p:cNvSpPr txBox="1"/>
          <p:nvPr/>
        </p:nvSpPr>
        <p:spPr>
          <a:xfrm>
            <a:off x="1123950" y="3771900"/>
            <a:ext cx="10592755" cy="1371600"/>
          </a:xfrm>
          <a:prstGeom prst="rect">
            <a:avLst/>
          </a:prstGeom>
        </p:spPr>
        <p:txBody>
          <a:bodyPr lIns="0" tIns="0" rIns="0" bIns="0" rtlCol="0" anchor="t">
            <a:spAutoFit/>
          </a:bodyPr>
          <a:lstStyle/>
          <a:p>
            <a:pPr>
              <a:lnSpc>
                <a:spcPts val="10800"/>
              </a:lnSpc>
            </a:pPr>
            <a:r>
              <a:rPr lang="en-US" sz="9000" spc="279">
                <a:solidFill>
                  <a:srgbClr val="2D4263"/>
                </a:solidFill>
                <a:latin typeface="Poppins Bold"/>
              </a:rPr>
              <a:t>Thank you </a:t>
            </a:r>
          </a:p>
        </p:txBody>
      </p:sp>
      <p:sp>
        <p:nvSpPr>
          <p:cNvPr id="6" name="TextBox 6"/>
          <p:cNvSpPr txBox="1"/>
          <p:nvPr/>
        </p:nvSpPr>
        <p:spPr>
          <a:xfrm>
            <a:off x="1123950" y="622935"/>
            <a:ext cx="2903533" cy="405765"/>
          </a:xfrm>
          <a:prstGeom prst="rect">
            <a:avLst/>
          </a:prstGeom>
        </p:spPr>
        <p:txBody>
          <a:bodyPr lIns="0" tIns="0" rIns="0" bIns="0" rtlCol="0" anchor="t">
            <a:spAutoFit/>
          </a:bodyPr>
          <a:lstStyle/>
          <a:p>
            <a:pPr>
              <a:lnSpc>
                <a:spcPts val="3359"/>
              </a:lnSpc>
            </a:pPr>
            <a:r>
              <a:rPr lang="en-US" sz="2400">
                <a:solidFill>
                  <a:srgbClr val="2D4263"/>
                </a:solidFill>
                <a:latin typeface="Poppins Medium"/>
              </a:rPr>
              <a:t>The End</a:t>
            </a:r>
          </a:p>
        </p:txBody>
      </p:sp>
      <p:pic>
        <p:nvPicPr>
          <p:cNvPr id="8" name="Audio 7">
            <a:hlinkClick r:id="" action="ppaction://media"/>
            <a:extLst>
              <a:ext uri="{FF2B5EF4-FFF2-40B4-BE49-F238E27FC236}">
                <a16:creationId xmlns:a16="http://schemas.microsoft.com/office/drawing/2014/main" id="{8A3F18BC-45F5-5E02-F196-B18AEB37676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648238" y="9647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180"/>
    </mc:Choice>
    <mc:Fallback>
      <p:transition spd="slow" advTm="81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3709225"/>
            <a:ext cx="6873854" cy="5549075"/>
          </a:xfrm>
          <a:prstGeom prst="rect">
            <a:avLst/>
          </a:prstGeom>
        </p:spPr>
      </p:pic>
      <p:sp>
        <p:nvSpPr>
          <p:cNvPr id="7" name="TextBox 7"/>
          <p:cNvSpPr txBox="1"/>
          <p:nvPr/>
        </p:nvSpPr>
        <p:spPr>
          <a:xfrm>
            <a:off x="1028700" y="171473"/>
            <a:ext cx="10592755" cy="495300"/>
          </a:xfrm>
          <a:prstGeom prst="rect">
            <a:avLst/>
          </a:prstGeom>
        </p:spPr>
        <p:txBody>
          <a:bodyPr lIns="0" tIns="0" rIns="0" bIns="0" rtlCol="0" anchor="t">
            <a:spAutoFit/>
          </a:bodyPr>
          <a:lstStyle/>
          <a:p>
            <a:pPr>
              <a:lnSpc>
                <a:spcPts val="3839"/>
              </a:lnSpc>
            </a:pPr>
            <a:r>
              <a:rPr lang="en-US" sz="3199" spc="99">
                <a:solidFill>
                  <a:srgbClr val="2D4263"/>
                </a:solidFill>
                <a:latin typeface="Poppins Medium"/>
              </a:rPr>
              <a:t>INTRODUCTION</a:t>
            </a:r>
          </a:p>
        </p:txBody>
      </p:sp>
      <p:sp>
        <p:nvSpPr>
          <p:cNvPr id="8" name="TextBox 8"/>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I</a:t>
            </a:r>
          </a:p>
        </p:txBody>
      </p:sp>
      <p:sp>
        <p:nvSpPr>
          <p:cNvPr id="9" name="TextBox 9"/>
          <p:cNvSpPr txBox="1"/>
          <p:nvPr/>
        </p:nvSpPr>
        <p:spPr>
          <a:xfrm>
            <a:off x="7108886" y="847725"/>
            <a:ext cx="11179114" cy="4067175"/>
          </a:xfrm>
          <a:prstGeom prst="rect">
            <a:avLst/>
          </a:prstGeom>
        </p:spPr>
        <p:txBody>
          <a:bodyPr lIns="0" tIns="0" rIns="0" bIns="0" rtlCol="0" anchor="t">
            <a:spAutoFit/>
          </a:bodyPr>
          <a:lstStyle/>
          <a:p>
            <a:pPr>
              <a:lnSpc>
                <a:spcPts val="5400"/>
              </a:lnSpc>
            </a:pPr>
            <a:r>
              <a:rPr lang="en-US" sz="3000">
                <a:solidFill>
                  <a:srgbClr val="2D4263"/>
                </a:solidFill>
                <a:latin typeface="Poppins Light"/>
              </a:rPr>
              <a:t>I analysed and predicted the class of the target variable from the breast cancer dataset using predictive modeling. The class variable which we will predicting consist of 85 occurrences of one class and 201 instances of another. Nine attributes, some of which are numeric and others which are nominal, are used to describe the instances in this dataset.</a:t>
            </a:r>
          </a:p>
        </p:txBody>
      </p:sp>
      <p:sp>
        <p:nvSpPr>
          <p:cNvPr id="10" name="TextBox 10"/>
          <p:cNvSpPr txBox="1"/>
          <p:nvPr/>
        </p:nvSpPr>
        <p:spPr>
          <a:xfrm>
            <a:off x="7108886" y="6231350"/>
            <a:ext cx="10592755" cy="495300"/>
          </a:xfrm>
          <a:prstGeom prst="rect">
            <a:avLst/>
          </a:prstGeom>
        </p:spPr>
        <p:txBody>
          <a:bodyPr lIns="0" tIns="0" rIns="0" bIns="0" rtlCol="0" anchor="t">
            <a:spAutoFit/>
          </a:bodyPr>
          <a:lstStyle/>
          <a:p>
            <a:pPr>
              <a:lnSpc>
                <a:spcPts val="3839"/>
              </a:lnSpc>
            </a:pPr>
            <a:r>
              <a:rPr lang="en-US" sz="3199" spc="99">
                <a:solidFill>
                  <a:srgbClr val="2D4263"/>
                </a:solidFill>
                <a:latin typeface="Poppins Medium"/>
              </a:rPr>
              <a:t>OBJECTIVE</a:t>
            </a:r>
          </a:p>
        </p:txBody>
      </p:sp>
      <p:sp>
        <p:nvSpPr>
          <p:cNvPr id="11" name="TextBox 11"/>
          <p:cNvSpPr txBox="1"/>
          <p:nvPr/>
        </p:nvSpPr>
        <p:spPr>
          <a:xfrm>
            <a:off x="7108886" y="6664376"/>
            <a:ext cx="10357723" cy="3381375"/>
          </a:xfrm>
          <a:prstGeom prst="rect">
            <a:avLst/>
          </a:prstGeom>
        </p:spPr>
        <p:txBody>
          <a:bodyPr lIns="0" tIns="0" rIns="0" bIns="0" rtlCol="0" anchor="t">
            <a:spAutoFit/>
          </a:bodyPr>
          <a:lstStyle/>
          <a:p>
            <a:pPr marL="647700" lvl="1" indent="-323850">
              <a:lnSpc>
                <a:spcPts val="5400"/>
              </a:lnSpc>
              <a:buFont typeface="Arial"/>
              <a:buChar char="•"/>
            </a:pPr>
            <a:r>
              <a:rPr lang="en-US" sz="3000">
                <a:solidFill>
                  <a:srgbClr val="2D4263"/>
                </a:solidFill>
                <a:latin typeface="Poppins Light"/>
              </a:rPr>
              <a:t>Predict if the Target variable's value represents a "Recurrence Event" or a "Non-Recurrence Event" </a:t>
            </a:r>
          </a:p>
          <a:p>
            <a:pPr marL="647700" lvl="1" indent="-323850">
              <a:lnSpc>
                <a:spcPts val="5400"/>
              </a:lnSpc>
              <a:buFont typeface="Arial"/>
              <a:buChar char="•"/>
            </a:pPr>
            <a:r>
              <a:rPr lang="en-US" sz="3000">
                <a:solidFill>
                  <a:srgbClr val="2D4263"/>
                </a:solidFill>
                <a:latin typeface="Poppins Light"/>
              </a:rPr>
              <a:t>Evaluate several models and determine which one is more accurate and performs better.</a:t>
            </a:r>
          </a:p>
          <a:p>
            <a:pPr>
              <a:lnSpc>
                <a:spcPts val="5400"/>
              </a:lnSpc>
            </a:pPr>
            <a:endParaRPr lang="en-US" sz="3000">
              <a:solidFill>
                <a:srgbClr val="2D4263"/>
              </a:solidFill>
              <a:latin typeface="Poppins Light"/>
            </a:endParaRPr>
          </a:p>
        </p:txBody>
      </p:sp>
      <p:pic>
        <p:nvPicPr>
          <p:cNvPr id="16" name="Audio 15">
            <a:hlinkClick r:id="" action="ppaction://media"/>
            <a:extLst>
              <a:ext uri="{FF2B5EF4-FFF2-40B4-BE49-F238E27FC236}">
                <a16:creationId xmlns:a16="http://schemas.microsoft.com/office/drawing/2014/main" id="{770940C1-9E90-80DD-4C75-CD36453881C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648238" y="9647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0413"/>
    </mc:Choice>
    <mc:Fallback>
      <p:transition spd="slow" advTm="404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sp>
        <p:nvSpPr>
          <p:cNvPr id="6" name="TextBox 6"/>
          <p:cNvSpPr txBox="1"/>
          <p:nvPr/>
        </p:nvSpPr>
        <p:spPr>
          <a:xfrm>
            <a:off x="1028700" y="166710"/>
            <a:ext cx="10592755" cy="514350"/>
          </a:xfrm>
          <a:prstGeom prst="rect">
            <a:avLst/>
          </a:prstGeom>
        </p:spPr>
        <p:txBody>
          <a:bodyPr lIns="0" tIns="0" rIns="0" bIns="0" rtlCol="0" anchor="t">
            <a:spAutoFit/>
          </a:bodyPr>
          <a:lstStyle/>
          <a:p>
            <a:pPr>
              <a:lnSpc>
                <a:spcPts val="4079"/>
              </a:lnSpc>
            </a:pPr>
            <a:r>
              <a:rPr lang="en-US" sz="3399" spc="105">
                <a:solidFill>
                  <a:srgbClr val="2D4263"/>
                </a:solidFill>
                <a:latin typeface="Poppins Medium"/>
              </a:rPr>
              <a:t>STEPS INVOLVED IN THE ANALYSIS</a:t>
            </a:r>
          </a:p>
        </p:txBody>
      </p:sp>
      <p:sp>
        <p:nvSpPr>
          <p:cNvPr id="7" name="TextBox 7"/>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IV</a:t>
            </a:r>
          </a:p>
        </p:txBody>
      </p:sp>
      <p:sp>
        <p:nvSpPr>
          <p:cNvPr id="8" name="TextBox 8"/>
          <p:cNvSpPr txBox="1"/>
          <p:nvPr/>
        </p:nvSpPr>
        <p:spPr>
          <a:xfrm>
            <a:off x="7550253" y="1072552"/>
            <a:ext cx="5366747" cy="581025"/>
          </a:xfrm>
          <a:prstGeom prst="rect">
            <a:avLst/>
          </a:prstGeom>
        </p:spPr>
        <p:txBody>
          <a:bodyPr lIns="0" tIns="0" rIns="0" bIns="0" rtlCol="0" anchor="t">
            <a:spAutoFit/>
          </a:bodyPr>
          <a:lstStyle/>
          <a:p>
            <a:pPr>
              <a:lnSpc>
                <a:spcPts val="4800"/>
              </a:lnSpc>
            </a:pPr>
            <a:r>
              <a:rPr lang="en-US" sz="3000" dirty="0">
                <a:solidFill>
                  <a:srgbClr val="2D4263"/>
                </a:solidFill>
                <a:latin typeface="Poppins Medium"/>
              </a:rPr>
              <a:t>File Import</a:t>
            </a:r>
          </a:p>
        </p:txBody>
      </p:sp>
      <p:sp>
        <p:nvSpPr>
          <p:cNvPr id="9" name="TextBox 9"/>
          <p:cNvSpPr txBox="1"/>
          <p:nvPr/>
        </p:nvSpPr>
        <p:spPr>
          <a:xfrm>
            <a:off x="7537497" y="3271511"/>
            <a:ext cx="5366747" cy="581025"/>
          </a:xfrm>
          <a:prstGeom prst="rect">
            <a:avLst/>
          </a:prstGeom>
        </p:spPr>
        <p:txBody>
          <a:bodyPr lIns="0" tIns="0" rIns="0" bIns="0" rtlCol="0" anchor="t">
            <a:spAutoFit/>
          </a:bodyPr>
          <a:lstStyle/>
          <a:p>
            <a:pPr>
              <a:lnSpc>
                <a:spcPts val="4800"/>
              </a:lnSpc>
            </a:pPr>
            <a:r>
              <a:rPr lang="en-US" sz="3000" dirty="0">
                <a:solidFill>
                  <a:srgbClr val="2D4263"/>
                </a:solidFill>
                <a:latin typeface="Poppins Medium"/>
              </a:rPr>
              <a:t>Stat Explore</a:t>
            </a:r>
          </a:p>
        </p:txBody>
      </p:sp>
      <p:sp>
        <p:nvSpPr>
          <p:cNvPr id="10" name="TextBox 10"/>
          <p:cNvSpPr txBox="1"/>
          <p:nvPr/>
        </p:nvSpPr>
        <p:spPr>
          <a:xfrm>
            <a:off x="7563011" y="3740870"/>
            <a:ext cx="10724989" cy="586741"/>
          </a:xfrm>
          <a:prstGeom prst="rect">
            <a:avLst/>
          </a:prstGeom>
        </p:spPr>
        <p:txBody>
          <a:bodyPr lIns="0" tIns="0" rIns="0" bIns="0" rtlCol="0" anchor="t">
            <a:spAutoFit/>
          </a:bodyPr>
          <a:lstStyle/>
          <a:p>
            <a:pPr>
              <a:lnSpc>
                <a:spcPts val="5039"/>
              </a:lnSpc>
            </a:pPr>
            <a:r>
              <a:rPr lang="en-US" sz="2799" dirty="0">
                <a:solidFill>
                  <a:srgbClr val="2D4263"/>
                </a:solidFill>
                <a:latin typeface="Poppins Light"/>
              </a:rPr>
              <a:t>The stat explore node is added to study the class variable.</a:t>
            </a:r>
          </a:p>
        </p:txBody>
      </p:sp>
      <p:sp>
        <p:nvSpPr>
          <p:cNvPr id="11" name="TextBox 11"/>
          <p:cNvSpPr txBox="1"/>
          <p:nvPr/>
        </p:nvSpPr>
        <p:spPr>
          <a:xfrm>
            <a:off x="7546002" y="4720559"/>
            <a:ext cx="5366747" cy="581025"/>
          </a:xfrm>
          <a:prstGeom prst="rect">
            <a:avLst/>
          </a:prstGeom>
        </p:spPr>
        <p:txBody>
          <a:bodyPr lIns="0" tIns="0" rIns="0" bIns="0" rtlCol="0" anchor="t">
            <a:spAutoFit/>
          </a:bodyPr>
          <a:lstStyle/>
          <a:p>
            <a:pPr>
              <a:lnSpc>
                <a:spcPts val="4800"/>
              </a:lnSpc>
            </a:pPr>
            <a:r>
              <a:rPr lang="en-US" sz="3000">
                <a:solidFill>
                  <a:srgbClr val="2D4263"/>
                </a:solidFill>
                <a:latin typeface="Poppins Medium"/>
              </a:rPr>
              <a:t>Graph Explore</a:t>
            </a:r>
          </a:p>
        </p:txBody>
      </p:sp>
      <p:sp>
        <p:nvSpPr>
          <p:cNvPr id="12" name="TextBox 12"/>
          <p:cNvSpPr txBox="1"/>
          <p:nvPr/>
        </p:nvSpPr>
        <p:spPr>
          <a:xfrm>
            <a:off x="7546002" y="5139659"/>
            <a:ext cx="10724989" cy="1224916"/>
          </a:xfrm>
          <a:prstGeom prst="rect">
            <a:avLst/>
          </a:prstGeom>
        </p:spPr>
        <p:txBody>
          <a:bodyPr lIns="0" tIns="0" rIns="0" bIns="0" rtlCol="0" anchor="t">
            <a:spAutoFit/>
          </a:bodyPr>
          <a:lstStyle/>
          <a:p>
            <a:pPr>
              <a:lnSpc>
                <a:spcPts val="5039"/>
              </a:lnSpc>
            </a:pPr>
            <a:r>
              <a:rPr lang="en-US" sz="2799" dirty="0">
                <a:solidFill>
                  <a:srgbClr val="2D4263"/>
                </a:solidFill>
                <a:latin typeface="Poppins Light"/>
              </a:rPr>
              <a:t>The graph explore node shows the distribution of recurrence and non-recurrence events</a:t>
            </a:r>
          </a:p>
        </p:txBody>
      </p:sp>
      <p:sp>
        <p:nvSpPr>
          <p:cNvPr id="13" name="TextBox 13"/>
          <p:cNvSpPr txBox="1"/>
          <p:nvPr/>
        </p:nvSpPr>
        <p:spPr>
          <a:xfrm>
            <a:off x="7541750" y="6678900"/>
            <a:ext cx="5366747" cy="581025"/>
          </a:xfrm>
          <a:prstGeom prst="rect">
            <a:avLst/>
          </a:prstGeom>
        </p:spPr>
        <p:txBody>
          <a:bodyPr lIns="0" tIns="0" rIns="0" bIns="0" rtlCol="0" anchor="t">
            <a:spAutoFit/>
          </a:bodyPr>
          <a:lstStyle/>
          <a:p>
            <a:pPr>
              <a:lnSpc>
                <a:spcPts val="4800"/>
              </a:lnSpc>
            </a:pPr>
            <a:r>
              <a:rPr lang="en-US" sz="3000">
                <a:solidFill>
                  <a:srgbClr val="2D4263"/>
                </a:solidFill>
                <a:latin typeface="Poppins Medium"/>
              </a:rPr>
              <a:t>Data Partition</a:t>
            </a:r>
          </a:p>
        </p:txBody>
      </p:sp>
      <p:sp>
        <p:nvSpPr>
          <p:cNvPr id="14" name="TextBox 14"/>
          <p:cNvSpPr txBox="1"/>
          <p:nvPr/>
        </p:nvSpPr>
        <p:spPr>
          <a:xfrm>
            <a:off x="7567263" y="7069425"/>
            <a:ext cx="10724989" cy="586741"/>
          </a:xfrm>
          <a:prstGeom prst="rect">
            <a:avLst/>
          </a:prstGeom>
        </p:spPr>
        <p:txBody>
          <a:bodyPr lIns="0" tIns="0" rIns="0" bIns="0" rtlCol="0" anchor="t">
            <a:spAutoFit/>
          </a:bodyPr>
          <a:lstStyle/>
          <a:p>
            <a:pPr>
              <a:lnSpc>
                <a:spcPts val="5039"/>
              </a:lnSpc>
            </a:pPr>
            <a:r>
              <a:rPr lang="en-US" sz="2799" dirty="0">
                <a:solidFill>
                  <a:srgbClr val="2D4263"/>
                </a:solidFill>
                <a:latin typeface="Poppins Light"/>
              </a:rPr>
              <a:t>The data is divided into Train and Validation sets in this stage.</a:t>
            </a:r>
          </a:p>
        </p:txBody>
      </p:sp>
      <p:sp>
        <p:nvSpPr>
          <p:cNvPr id="15" name="TextBox 15"/>
          <p:cNvSpPr txBox="1"/>
          <p:nvPr/>
        </p:nvSpPr>
        <p:spPr>
          <a:xfrm>
            <a:off x="7558758" y="8483938"/>
            <a:ext cx="5366747" cy="581025"/>
          </a:xfrm>
          <a:prstGeom prst="rect">
            <a:avLst/>
          </a:prstGeom>
        </p:spPr>
        <p:txBody>
          <a:bodyPr lIns="0" tIns="0" rIns="0" bIns="0" rtlCol="0" anchor="t">
            <a:spAutoFit/>
          </a:bodyPr>
          <a:lstStyle/>
          <a:p>
            <a:pPr>
              <a:lnSpc>
                <a:spcPts val="4800"/>
              </a:lnSpc>
            </a:pPr>
            <a:r>
              <a:rPr lang="en-US" sz="3000" dirty="0">
                <a:solidFill>
                  <a:srgbClr val="2D4263"/>
                </a:solidFill>
                <a:latin typeface="Poppins Medium"/>
              </a:rPr>
              <a:t>Impute Node</a:t>
            </a:r>
          </a:p>
        </p:txBody>
      </p:sp>
      <p:sp>
        <p:nvSpPr>
          <p:cNvPr id="16" name="TextBox 16"/>
          <p:cNvSpPr txBox="1"/>
          <p:nvPr/>
        </p:nvSpPr>
        <p:spPr>
          <a:xfrm>
            <a:off x="7550254" y="8894535"/>
            <a:ext cx="10724989" cy="1224916"/>
          </a:xfrm>
          <a:prstGeom prst="rect">
            <a:avLst/>
          </a:prstGeom>
        </p:spPr>
        <p:txBody>
          <a:bodyPr lIns="0" tIns="0" rIns="0" bIns="0" rtlCol="0" anchor="t">
            <a:spAutoFit/>
          </a:bodyPr>
          <a:lstStyle/>
          <a:p>
            <a:pPr>
              <a:lnSpc>
                <a:spcPts val="5039"/>
              </a:lnSpc>
            </a:pPr>
            <a:r>
              <a:rPr lang="en-US" sz="2799" dirty="0">
                <a:solidFill>
                  <a:srgbClr val="2D4263"/>
                </a:solidFill>
                <a:latin typeface="Poppins Light"/>
              </a:rPr>
              <a:t>The impute node is used to reduce the possibility of models ignoring the observation of missing values</a:t>
            </a:r>
          </a:p>
        </p:txBody>
      </p:sp>
      <p:sp>
        <p:nvSpPr>
          <p:cNvPr id="17" name="TextBox 17"/>
          <p:cNvSpPr txBox="1"/>
          <p:nvPr/>
        </p:nvSpPr>
        <p:spPr>
          <a:xfrm>
            <a:off x="7541750" y="1512549"/>
            <a:ext cx="10724989" cy="1224916"/>
          </a:xfrm>
          <a:prstGeom prst="rect">
            <a:avLst/>
          </a:prstGeom>
        </p:spPr>
        <p:txBody>
          <a:bodyPr lIns="0" tIns="0" rIns="0" bIns="0" rtlCol="0" anchor="t">
            <a:spAutoFit/>
          </a:bodyPr>
          <a:lstStyle/>
          <a:p>
            <a:pPr>
              <a:lnSpc>
                <a:spcPts val="5039"/>
              </a:lnSpc>
            </a:pPr>
            <a:r>
              <a:rPr lang="en-US" sz="2799" dirty="0">
                <a:solidFill>
                  <a:srgbClr val="2D4263"/>
                </a:solidFill>
                <a:latin typeface="Poppins Light"/>
              </a:rPr>
              <a:t>Using the file Import option in the properties window, the file is uploaded.</a:t>
            </a:r>
          </a:p>
        </p:txBody>
      </p:sp>
      <p:pic>
        <p:nvPicPr>
          <p:cNvPr id="18" name="Picture 1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335581"/>
            <a:ext cx="7338260" cy="6951419"/>
          </a:xfrm>
          <a:prstGeom prst="rect">
            <a:avLst/>
          </a:prstGeom>
        </p:spPr>
      </p:pic>
      <p:pic>
        <p:nvPicPr>
          <p:cNvPr id="29" name="Audio 28">
            <a:hlinkClick r:id="" action="ppaction://media"/>
            <a:extLst>
              <a:ext uri="{FF2B5EF4-FFF2-40B4-BE49-F238E27FC236}">
                <a16:creationId xmlns:a16="http://schemas.microsoft.com/office/drawing/2014/main" id="{8AFDE5DB-E7BF-A2C4-A3DE-0274CCA7A2D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648238" y="9647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0989"/>
    </mc:Choice>
    <mc:Fallback>
      <p:transition spd="slow" advTm="409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pic>
        <p:nvPicPr>
          <p:cNvPr id="6" name="Picture 6"/>
          <p:cNvPicPr>
            <a:picLocks noChangeAspect="1"/>
          </p:cNvPicPr>
          <p:nvPr/>
        </p:nvPicPr>
        <p:blipFill>
          <a:blip r:embed="rId5"/>
          <a:srcRect/>
          <a:stretch>
            <a:fillRect/>
          </a:stretch>
        </p:blipFill>
        <p:spPr>
          <a:xfrm>
            <a:off x="2660575" y="6350321"/>
            <a:ext cx="12966851" cy="3779699"/>
          </a:xfrm>
          <a:prstGeom prst="rect">
            <a:avLst/>
          </a:prstGeom>
        </p:spPr>
      </p:pic>
      <p:sp>
        <p:nvSpPr>
          <p:cNvPr id="7" name="TextBox 7"/>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IV</a:t>
            </a:r>
          </a:p>
        </p:txBody>
      </p:sp>
      <p:sp>
        <p:nvSpPr>
          <p:cNvPr id="8" name="TextBox 8"/>
          <p:cNvSpPr txBox="1"/>
          <p:nvPr/>
        </p:nvSpPr>
        <p:spPr>
          <a:xfrm>
            <a:off x="1028700" y="166710"/>
            <a:ext cx="10592755" cy="514350"/>
          </a:xfrm>
          <a:prstGeom prst="rect">
            <a:avLst/>
          </a:prstGeom>
        </p:spPr>
        <p:txBody>
          <a:bodyPr lIns="0" tIns="0" rIns="0" bIns="0" rtlCol="0" anchor="t">
            <a:spAutoFit/>
          </a:bodyPr>
          <a:lstStyle/>
          <a:p>
            <a:pPr>
              <a:lnSpc>
                <a:spcPts val="4079"/>
              </a:lnSpc>
            </a:pPr>
            <a:r>
              <a:rPr lang="en-US" sz="3399" spc="105">
                <a:solidFill>
                  <a:srgbClr val="2D4263"/>
                </a:solidFill>
                <a:latin typeface="Poppins Medium"/>
              </a:rPr>
              <a:t>STEPS INVOLVED IN THE ANALYSIS</a:t>
            </a:r>
          </a:p>
        </p:txBody>
      </p:sp>
      <p:sp>
        <p:nvSpPr>
          <p:cNvPr id="9" name="TextBox 9"/>
          <p:cNvSpPr txBox="1"/>
          <p:nvPr/>
        </p:nvSpPr>
        <p:spPr>
          <a:xfrm>
            <a:off x="7338260" y="904875"/>
            <a:ext cx="5366747" cy="581025"/>
          </a:xfrm>
          <a:prstGeom prst="rect">
            <a:avLst/>
          </a:prstGeom>
        </p:spPr>
        <p:txBody>
          <a:bodyPr lIns="0" tIns="0" rIns="0" bIns="0" rtlCol="0" anchor="t">
            <a:spAutoFit/>
          </a:bodyPr>
          <a:lstStyle/>
          <a:p>
            <a:pPr>
              <a:lnSpc>
                <a:spcPts val="4800"/>
              </a:lnSpc>
            </a:pPr>
            <a:r>
              <a:rPr lang="en-US" sz="3000" dirty="0">
                <a:solidFill>
                  <a:srgbClr val="2D4263"/>
                </a:solidFill>
                <a:latin typeface="Poppins Medium"/>
              </a:rPr>
              <a:t>Data Transformation</a:t>
            </a:r>
          </a:p>
        </p:txBody>
      </p:sp>
      <p:sp>
        <p:nvSpPr>
          <p:cNvPr id="10" name="TextBox 10"/>
          <p:cNvSpPr txBox="1"/>
          <p:nvPr/>
        </p:nvSpPr>
        <p:spPr>
          <a:xfrm>
            <a:off x="7338260" y="1323975"/>
            <a:ext cx="10724989" cy="586741"/>
          </a:xfrm>
          <a:prstGeom prst="rect">
            <a:avLst/>
          </a:prstGeom>
        </p:spPr>
        <p:txBody>
          <a:bodyPr lIns="0" tIns="0" rIns="0" bIns="0" rtlCol="0" anchor="t">
            <a:spAutoFit/>
          </a:bodyPr>
          <a:lstStyle/>
          <a:p>
            <a:pPr>
              <a:lnSpc>
                <a:spcPts val="5039"/>
              </a:lnSpc>
            </a:pPr>
            <a:r>
              <a:rPr lang="en-US" sz="2799" dirty="0">
                <a:solidFill>
                  <a:srgbClr val="2D4263"/>
                </a:solidFill>
                <a:latin typeface="Poppins Light"/>
              </a:rPr>
              <a:t>The variables for the model is transformed in this stage </a:t>
            </a:r>
          </a:p>
        </p:txBody>
      </p:sp>
      <p:sp>
        <p:nvSpPr>
          <p:cNvPr id="11" name="TextBox 11"/>
          <p:cNvSpPr txBox="1"/>
          <p:nvPr/>
        </p:nvSpPr>
        <p:spPr>
          <a:xfrm>
            <a:off x="7334008" y="2342199"/>
            <a:ext cx="5366747" cy="581025"/>
          </a:xfrm>
          <a:prstGeom prst="rect">
            <a:avLst/>
          </a:prstGeom>
        </p:spPr>
        <p:txBody>
          <a:bodyPr lIns="0" tIns="0" rIns="0" bIns="0" rtlCol="0" anchor="t">
            <a:spAutoFit/>
          </a:bodyPr>
          <a:lstStyle/>
          <a:p>
            <a:pPr>
              <a:lnSpc>
                <a:spcPts val="4800"/>
              </a:lnSpc>
            </a:pPr>
            <a:r>
              <a:rPr lang="en-US" sz="3000">
                <a:solidFill>
                  <a:srgbClr val="2D4263"/>
                </a:solidFill>
                <a:latin typeface="Poppins Medium"/>
              </a:rPr>
              <a:t>Regression</a:t>
            </a:r>
          </a:p>
        </p:txBody>
      </p:sp>
      <p:sp>
        <p:nvSpPr>
          <p:cNvPr id="12" name="TextBox 12"/>
          <p:cNvSpPr txBox="1"/>
          <p:nvPr/>
        </p:nvSpPr>
        <p:spPr>
          <a:xfrm>
            <a:off x="7334008" y="2761299"/>
            <a:ext cx="10953992" cy="586741"/>
          </a:xfrm>
          <a:prstGeom prst="rect">
            <a:avLst/>
          </a:prstGeom>
        </p:spPr>
        <p:txBody>
          <a:bodyPr lIns="0" tIns="0" rIns="0" bIns="0" rtlCol="0" anchor="t">
            <a:spAutoFit/>
          </a:bodyPr>
          <a:lstStyle/>
          <a:p>
            <a:pPr>
              <a:lnSpc>
                <a:spcPts val="5039"/>
              </a:lnSpc>
            </a:pPr>
            <a:r>
              <a:rPr lang="en-US" sz="2799">
                <a:solidFill>
                  <a:srgbClr val="2D4263"/>
                </a:solidFill>
                <a:latin typeface="Poppins Light"/>
              </a:rPr>
              <a:t>Logistic Regression model is used as the first predictive model.</a:t>
            </a:r>
          </a:p>
        </p:txBody>
      </p:sp>
      <p:sp>
        <p:nvSpPr>
          <p:cNvPr id="13" name="TextBox 13"/>
          <p:cNvSpPr txBox="1"/>
          <p:nvPr/>
        </p:nvSpPr>
        <p:spPr>
          <a:xfrm>
            <a:off x="7329756" y="3776664"/>
            <a:ext cx="5366747" cy="581025"/>
          </a:xfrm>
          <a:prstGeom prst="rect">
            <a:avLst/>
          </a:prstGeom>
        </p:spPr>
        <p:txBody>
          <a:bodyPr lIns="0" tIns="0" rIns="0" bIns="0" rtlCol="0" anchor="t">
            <a:spAutoFit/>
          </a:bodyPr>
          <a:lstStyle/>
          <a:p>
            <a:pPr>
              <a:lnSpc>
                <a:spcPts val="4800"/>
              </a:lnSpc>
            </a:pPr>
            <a:r>
              <a:rPr lang="en-US" sz="3000">
                <a:solidFill>
                  <a:srgbClr val="2D4263"/>
                </a:solidFill>
                <a:latin typeface="Poppins Medium"/>
              </a:rPr>
              <a:t>Decision Tree</a:t>
            </a:r>
          </a:p>
        </p:txBody>
      </p:sp>
      <p:sp>
        <p:nvSpPr>
          <p:cNvPr id="14" name="TextBox 14"/>
          <p:cNvSpPr txBox="1"/>
          <p:nvPr/>
        </p:nvSpPr>
        <p:spPr>
          <a:xfrm>
            <a:off x="7342513" y="4195764"/>
            <a:ext cx="10724989" cy="586741"/>
          </a:xfrm>
          <a:prstGeom prst="rect">
            <a:avLst/>
          </a:prstGeom>
        </p:spPr>
        <p:txBody>
          <a:bodyPr lIns="0" tIns="0" rIns="0" bIns="0" rtlCol="0" anchor="t">
            <a:spAutoFit/>
          </a:bodyPr>
          <a:lstStyle/>
          <a:p>
            <a:pPr>
              <a:lnSpc>
                <a:spcPts val="5039"/>
              </a:lnSpc>
            </a:pPr>
            <a:r>
              <a:rPr lang="en-US" sz="2799" dirty="0">
                <a:solidFill>
                  <a:srgbClr val="2D4263"/>
                </a:solidFill>
                <a:latin typeface="Poppins Light"/>
              </a:rPr>
              <a:t>Decision tree is used as the second predictive model</a:t>
            </a:r>
          </a:p>
        </p:txBody>
      </p:sp>
      <p:sp>
        <p:nvSpPr>
          <p:cNvPr id="15" name="TextBox 15"/>
          <p:cNvSpPr txBox="1"/>
          <p:nvPr/>
        </p:nvSpPr>
        <p:spPr>
          <a:xfrm>
            <a:off x="7342513" y="5019675"/>
            <a:ext cx="5366747" cy="581025"/>
          </a:xfrm>
          <a:prstGeom prst="rect">
            <a:avLst/>
          </a:prstGeom>
        </p:spPr>
        <p:txBody>
          <a:bodyPr lIns="0" tIns="0" rIns="0" bIns="0" rtlCol="0" anchor="t">
            <a:spAutoFit/>
          </a:bodyPr>
          <a:lstStyle/>
          <a:p>
            <a:pPr>
              <a:lnSpc>
                <a:spcPts val="4800"/>
              </a:lnSpc>
            </a:pPr>
            <a:r>
              <a:rPr lang="en-US" sz="3000">
                <a:solidFill>
                  <a:srgbClr val="2D4263"/>
                </a:solidFill>
                <a:latin typeface="Poppins Medium"/>
              </a:rPr>
              <a:t>Model Comparison</a:t>
            </a:r>
          </a:p>
        </p:txBody>
      </p:sp>
      <p:sp>
        <p:nvSpPr>
          <p:cNvPr id="16" name="TextBox 16"/>
          <p:cNvSpPr txBox="1"/>
          <p:nvPr/>
        </p:nvSpPr>
        <p:spPr>
          <a:xfrm>
            <a:off x="7346765" y="5420680"/>
            <a:ext cx="10724989" cy="586741"/>
          </a:xfrm>
          <a:prstGeom prst="rect">
            <a:avLst/>
          </a:prstGeom>
        </p:spPr>
        <p:txBody>
          <a:bodyPr lIns="0" tIns="0" rIns="0" bIns="0" rtlCol="0" anchor="t">
            <a:spAutoFit/>
          </a:bodyPr>
          <a:lstStyle/>
          <a:p>
            <a:pPr>
              <a:lnSpc>
                <a:spcPts val="5039"/>
              </a:lnSpc>
            </a:pPr>
            <a:r>
              <a:rPr lang="en-US" sz="2799">
                <a:solidFill>
                  <a:srgbClr val="2D4263"/>
                </a:solidFill>
                <a:latin typeface="Poppins Light"/>
              </a:rPr>
              <a:t>Model comparison is used to evaluate the 2 models.</a:t>
            </a:r>
          </a:p>
        </p:txBody>
      </p:sp>
      <p:pic>
        <p:nvPicPr>
          <p:cNvPr id="17" name="Picture 18">
            <a:extLst>
              <a:ext uri="{FF2B5EF4-FFF2-40B4-BE49-F238E27FC236}">
                <a16:creationId xmlns:a16="http://schemas.microsoft.com/office/drawing/2014/main" id="{E9BE4C55-261B-6A0E-58CD-98A3A1169C8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33400" y="1163865"/>
            <a:ext cx="5040542" cy="4774826"/>
          </a:xfrm>
          <a:prstGeom prst="rect">
            <a:avLst/>
          </a:prstGeom>
        </p:spPr>
      </p:pic>
      <p:pic>
        <p:nvPicPr>
          <p:cNvPr id="27" name="Audio 26">
            <a:hlinkClick r:id="" action="ppaction://media"/>
            <a:extLst>
              <a:ext uri="{FF2B5EF4-FFF2-40B4-BE49-F238E27FC236}">
                <a16:creationId xmlns:a16="http://schemas.microsoft.com/office/drawing/2014/main" id="{57164A37-66FD-DF8F-2E00-4D9E20F8F20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7648238" y="9647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7813"/>
    </mc:Choice>
    <mc:Fallback>
      <p:transition spd="slow" advTm="278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pic>
        <p:nvPicPr>
          <p:cNvPr id="6" name="Picture 6"/>
          <p:cNvPicPr>
            <a:picLocks noChangeAspect="1"/>
          </p:cNvPicPr>
          <p:nvPr/>
        </p:nvPicPr>
        <p:blipFill>
          <a:blip r:embed="rId5"/>
          <a:srcRect/>
          <a:stretch>
            <a:fillRect/>
          </a:stretch>
        </p:blipFill>
        <p:spPr>
          <a:xfrm>
            <a:off x="154759" y="1318536"/>
            <a:ext cx="9589403" cy="4723291"/>
          </a:xfrm>
          <a:prstGeom prst="rect">
            <a:avLst/>
          </a:prstGeom>
        </p:spPr>
      </p:pic>
      <p:pic>
        <p:nvPicPr>
          <p:cNvPr id="7" name="Picture 7"/>
          <p:cNvPicPr>
            <a:picLocks noChangeAspect="1"/>
          </p:cNvPicPr>
          <p:nvPr/>
        </p:nvPicPr>
        <p:blipFill>
          <a:blip r:embed="rId6"/>
          <a:srcRect/>
          <a:stretch>
            <a:fillRect/>
          </a:stretch>
        </p:blipFill>
        <p:spPr>
          <a:xfrm>
            <a:off x="9916064" y="1603592"/>
            <a:ext cx="8371936" cy="4153180"/>
          </a:xfrm>
          <a:prstGeom prst="rect">
            <a:avLst/>
          </a:prstGeom>
        </p:spPr>
      </p:pic>
      <p:sp>
        <p:nvSpPr>
          <p:cNvPr id="8" name="TextBox 8"/>
          <p:cNvSpPr txBox="1"/>
          <p:nvPr/>
        </p:nvSpPr>
        <p:spPr>
          <a:xfrm>
            <a:off x="1028700" y="166710"/>
            <a:ext cx="10592755" cy="514350"/>
          </a:xfrm>
          <a:prstGeom prst="rect">
            <a:avLst/>
          </a:prstGeom>
        </p:spPr>
        <p:txBody>
          <a:bodyPr lIns="0" tIns="0" rIns="0" bIns="0" rtlCol="0" anchor="t">
            <a:spAutoFit/>
          </a:bodyPr>
          <a:lstStyle/>
          <a:p>
            <a:pPr>
              <a:lnSpc>
                <a:spcPts val="4079"/>
              </a:lnSpc>
            </a:pPr>
            <a:r>
              <a:rPr lang="en-US" sz="3399" spc="105">
                <a:solidFill>
                  <a:srgbClr val="2D4263"/>
                </a:solidFill>
                <a:latin typeface="Poppins Medium"/>
              </a:rPr>
              <a:t>EXPLORATORY DATA ANALYSIS</a:t>
            </a:r>
          </a:p>
        </p:txBody>
      </p:sp>
      <p:sp>
        <p:nvSpPr>
          <p:cNvPr id="9" name="TextBox 9"/>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III</a:t>
            </a:r>
          </a:p>
        </p:txBody>
      </p:sp>
      <p:sp>
        <p:nvSpPr>
          <p:cNvPr id="10" name="TextBox 10"/>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9</a:t>
            </a:r>
          </a:p>
        </p:txBody>
      </p:sp>
      <p:sp>
        <p:nvSpPr>
          <p:cNvPr id="11" name="TextBox 11"/>
          <p:cNvSpPr txBox="1"/>
          <p:nvPr/>
        </p:nvSpPr>
        <p:spPr>
          <a:xfrm>
            <a:off x="164766" y="6591300"/>
            <a:ext cx="17958467" cy="3146182"/>
          </a:xfrm>
          <a:prstGeom prst="rect">
            <a:avLst/>
          </a:prstGeom>
        </p:spPr>
        <p:txBody>
          <a:bodyPr lIns="0" tIns="0" rIns="0" bIns="0" rtlCol="0" anchor="t">
            <a:spAutoFit/>
          </a:bodyPr>
          <a:lstStyle/>
          <a:p>
            <a:pPr marL="604518" lvl="1" indent="-302259">
              <a:lnSpc>
                <a:spcPts val="5039"/>
              </a:lnSpc>
              <a:buFont typeface="Arial"/>
              <a:buChar char="•"/>
            </a:pPr>
            <a:r>
              <a:rPr lang="en-US" sz="2799" dirty="0">
                <a:solidFill>
                  <a:srgbClr val="2D4263"/>
                </a:solidFill>
                <a:latin typeface="Poppins Light"/>
              </a:rPr>
              <a:t>From the results, we can see the degree of malignancy, inv-nodes, and node caps are highly involved in decision making.</a:t>
            </a:r>
          </a:p>
          <a:p>
            <a:pPr marL="604518" lvl="1" indent="-302259">
              <a:lnSpc>
                <a:spcPts val="5039"/>
              </a:lnSpc>
              <a:buFont typeface="Arial"/>
              <a:buChar char="•"/>
            </a:pPr>
            <a:r>
              <a:rPr lang="en-US" sz="2799" dirty="0">
                <a:solidFill>
                  <a:srgbClr val="2D4263"/>
                </a:solidFill>
                <a:latin typeface="Poppins Light"/>
              </a:rPr>
              <a:t>We chose Class as the Target variable in our analysis</a:t>
            </a:r>
          </a:p>
          <a:p>
            <a:pPr marL="604518" lvl="1" indent="-302259">
              <a:lnSpc>
                <a:spcPts val="5039"/>
              </a:lnSpc>
              <a:buFont typeface="Arial"/>
              <a:buChar char="•"/>
            </a:pPr>
            <a:r>
              <a:rPr lang="en-US" sz="2799" dirty="0">
                <a:solidFill>
                  <a:srgbClr val="2D4263"/>
                </a:solidFill>
                <a:latin typeface="Poppins Light"/>
              </a:rPr>
              <a:t>The graph above shows the distribution of recurrence and non-recurrence events</a:t>
            </a:r>
          </a:p>
          <a:p>
            <a:pPr marL="604518" lvl="1" indent="-302259">
              <a:lnSpc>
                <a:spcPts val="5039"/>
              </a:lnSpc>
              <a:buFont typeface="Arial"/>
              <a:buChar char="•"/>
            </a:pPr>
            <a:r>
              <a:rPr lang="en-US" sz="2799" dirty="0">
                <a:solidFill>
                  <a:srgbClr val="2D4263"/>
                </a:solidFill>
                <a:latin typeface="Poppins Light"/>
              </a:rPr>
              <a:t>Frequency of Non-recurrence-events is higher than recurrence-events</a:t>
            </a:r>
          </a:p>
        </p:txBody>
      </p:sp>
      <p:pic>
        <p:nvPicPr>
          <p:cNvPr id="25" name="Audio 24">
            <a:hlinkClick r:id="" action="ppaction://media"/>
            <a:extLst>
              <a:ext uri="{FF2B5EF4-FFF2-40B4-BE49-F238E27FC236}">
                <a16:creationId xmlns:a16="http://schemas.microsoft.com/office/drawing/2014/main" id="{37EF4812-3B5F-E32C-9E26-DB3DC268555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648238" y="9647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9762"/>
    </mc:Choice>
    <mc:Fallback>
      <p:transition spd="slow" advTm="397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pic>
        <p:nvPicPr>
          <p:cNvPr id="6" name="Picture 6"/>
          <p:cNvPicPr>
            <a:picLocks noChangeAspect="1"/>
          </p:cNvPicPr>
          <p:nvPr/>
        </p:nvPicPr>
        <p:blipFill>
          <a:blip r:embed="rId5"/>
          <a:srcRect/>
          <a:stretch>
            <a:fillRect/>
          </a:stretch>
        </p:blipFill>
        <p:spPr>
          <a:xfrm>
            <a:off x="0" y="1718917"/>
            <a:ext cx="11374928" cy="5584802"/>
          </a:xfrm>
          <a:prstGeom prst="rect">
            <a:avLst/>
          </a:prstGeom>
        </p:spPr>
      </p:pic>
      <p:pic>
        <p:nvPicPr>
          <p:cNvPr id="7" name="Picture 7"/>
          <p:cNvPicPr>
            <a:picLocks noChangeAspect="1"/>
          </p:cNvPicPr>
          <p:nvPr/>
        </p:nvPicPr>
        <p:blipFill>
          <a:blip r:embed="rId6"/>
          <a:srcRect/>
          <a:stretch>
            <a:fillRect/>
          </a:stretch>
        </p:blipFill>
        <p:spPr>
          <a:xfrm>
            <a:off x="11374928" y="1931866"/>
            <a:ext cx="6887138" cy="5158905"/>
          </a:xfrm>
          <a:prstGeom prst="rect">
            <a:avLst/>
          </a:prstGeom>
        </p:spPr>
      </p:pic>
      <p:sp>
        <p:nvSpPr>
          <p:cNvPr id="8" name="TextBox 8"/>
          <p:cNvSpPr txBox="1"/>
          <p:nvPr/>
        </p:nvSpPr>
        <p:spPr>
          <a:xfrm>
            <a:off x="1028700" y="166710"/>
            <a:ext cx="10592755" cy="514350"/>
          </a:xfrm>
          <a:prstGeom prst="rect">
            <a:avLst/>
          </a:prstGeom>
        </p:spPr>
        <p:txBody>
          <a:bodyPr lIns="0" tIns="0" rIns="0" bIns="0" rtlCol="0" anchor="t">
            <a:spAutoFit/>
          </a:bodyPr>
          <a:lstStyle/>
          <a:p>
            <a:pPr>
              <a:lnSpc>
                <a:spcPts val="4079"/>
              </a:lnSpc>
            </a:pPr>
            <a:r>
              <a:rPr lang="en-US" sz="3399" spc="105">
                <a:solidFill>
                  <a:srgbClr val="2D4263"/>
                </a:solidFill>
                <a:latin typeface="Poppins Medium"/>
              </a:rPr>
              <a:t>LOGISTIC REGRESSION MODEL</a:t>
            </a:r>
          </a:p>
        </p:txBody>
      </p:sp>
      <p:sp>
        <p:nvSpPr>
          <p:cNvPr id="9" name="TextBox 9"/>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IV</a:t>
            </a:r>
          </a:p>
        </p:txBody>
      </p:sp>
      <p:sp>
        <p:nvSpPr>
          <p:cNvPr id="10" name="TextBox 10"/>
          <p:cNvSpPr txBox="1"/>
          <p:nvPr/>
        </p:nvSpPr>
        <p:spPr>
          <a:xfrm>
            <a:off x="1028700" y="7810500"/>
            <a:ext cx="16230600" cy="1863091"/>
          </a:xfrm>
          <a:prstGeom prst="rect">
            <a:avLst/>
          </a:prstGeom>
        </p:spPr>
        <p:txBody>
          <a:bodyPr lIns="0" tIns="0" rIns="0" bIns="0" rtlCol="0" anchor="t">
            <a:spAutoFit/>
          </a:bodyPr>
          <a:lstStyle/>
          <a:p>
            <a:pPr marL="604518" lvl="1" indent="-302259">
              <a:lnSpc>
                <a:spcPts val="5039"/>
              </a:lnSpc>
              <a:buFont typeface="Arial"/>
              <a:buChar char="•"/>
            </a:pPr>
            <a:r>
              <a:rPr lang="en-US" sz="2799" dirty="0">
                <a:solidFill>
                  <a:srgbClr val="2D4263"/>
                </a:solidFill>
                <a:latin typeface="Poppins Light"/>
              </a:rPr>
              <a:t>Logistic regression is used since we are doing the prediction on a classification variable.</a:t>
            </a:r>
          </a:p>
          <a:p>
            <a:pPr marL="604518" lvl="1" indent="-302259">
              <a:lnSpc>
                <a:spcPts val="5039"/>
              </a:lnSpc>
              <a:buFont typeface="Arial"/>
              <a:buChar char="•"/>
            </a:pPr>
            <a:r>
              <a:rPr lang="en-US" sz="2799" dirty="0">
                <a:solidFill>
                  <a:srgbClr val="2D4263"/>
                </a:solidFill>
                <a:latin typeface="Poppins Light"/>
              </a:rPr>
              <a:t>The above results show the Cumulative lift, Fit Statistics, Effects plot, and Event classification table of the Logistic regression model.</a:t>
            </a:r>
          </a:p>
        </p:txBody>
      </p:sp>
      <p:pic>
        <p:nvPicPr>
          <p:cNvPr id="16" name="Audio 15">
            <a:hlinkClick r:id="" action="ppaction://media"/>
            <a:extLst>
              <a:ext uri="{FF2B5EF4-FFF2-40B4-BE49-F238E27FC236}">
                <a16:creationId xmlns:a16="http://schemas.microsoft.com/office/drawing/2014/main" id="{FACCD499-32F3-ED56-F939-662EC5EDC80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648238" y="9647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7308"/>
    </mc:Choice>
    <mc:Fallback>
      <p:transition spd="slow" advTm="373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pic>
        <p:nvPicPr>
          <p:cNvPr id="6" name="Picture 6"/>
          <p:cNvPicPr>
            <a:picLocks noChangeAspect="1"/>
          </p:cNvPicPr>
          <p:nvPr/>
        </p:nvPicPr>
        <p:blipFill>
          <a:blip r:embed="rId4"/>
          <a:srcRect/>
          <a:stretch>
            <a:fillRect/>
          </a:stretch>
        </p:blipFill>
        <p:spPr>
          <a:xfrm>
            <a:off x="4694365" y="1028700"/>
            <a:ext cx="8899269" cy="5425302"/>
          </a:xfrm>
          <a:prstGeom prst="rect">
            <a:avLst/>
          </a:prstGeom>
        </p:spPr>
      </p:pic>
      <p:sp>
        <p:nvSpPr>
          <p:cNvPr id="7" name="TextBox 7"/>
          <p:cNvSpPr txBox="1"/>
          <p:nvPr/>
        </p:nvSpPr>
        <p:spPr>
          <a:xfrm>
            <a:off x="1028700" y="166710"/>
            <a:ext cx="10592755" cy="514350"/>
          </a:xfrm>
          <a:prstGeom prst="rect">
            <a:avLst/>
          </a:prstGeom>
        </p:spPr>
        <p:txBody>
          <a:bodyPr lIns="0" tIns="0" rIns="0" bIns="0" rtlCol="0" anchor="t">
            <a:spAutoFit/>
          </a:bodyPr>
          <a:lstStyle/>
          <a:p>
            <a:pPr>
              <a:lnSpc>
                <a:spcPts val="4079"/>
              </a:lnSpc>
            </a:pPr>
            <a:r>
              <a:rPr lang="en-US" sz="3399" spc="105">
                <a:solidFill>
                  <a:srgbClr val="2D4263"/>
                </a:solidFill>
                <a:latin typeface="Poppins Medium"/>
              </a:rPr>
              <a:t>LOGISTIC REGRESSION MODEL</a:t>
            </a:r>
          </a:p>
        </p:txBody>
      </p:sp>
      <p:sp>
        <p:nvSpPr>
          <p:cNvPr id="8" name="TextBox 8"/>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IV</a:t>
            </a:r>
          </a:p>
        </p:txBody>
      </p:sp>
      <p:sp>
        <p:nvSpPr>
          <p:cNvPr id="9" name="TextBox 9"/>
          <p:cNvSpPr txBox="1"/>
          <p:nvPr/>
        </p:nvSpPr>
        <p:spPr>
          <a:xfrm>
            <a:off x="1028700" y="6757034"/>
            <a:ext cx="16230600" cy="2501266"/>
          </a:xfrm>
          <a:prstGeom prst="rect">
            <a:avLst/>
          </a:prstGeom>
        </p:spPr>
        <p:txBody>
          <a:bodyPr lIns="0" tIns="0" rIns="0" bIns="0" rtlCol="0" anchor="t">
            <a:spAutoFit/>
          </a:bodyPr>
          <a:lstStyle/>
          <a:p>
            <a:pPr>
              <a:lnSpc>
                <a:spcPts val="5039"/>
              </a:lnSpc>
            </a:pPr>
            <a:r>
              <a:rPr lang="en-US" sz="2799">
                <a:solidFill>
                  <a:srgbClr val="2D4263"/>
                </a:solidFill>
                <a:latin typeface="Poppins Light"/>
              </a:rPr>
              <a:t>The event Classification table of the logistic regression model yields the following results:</a:t>
            </a:r>
          </a:p>
          <a:p>
            <a:pPr marL="604518" lvl="1" indent="-302259">
              <a:lnSpc>
                <a:spcPts val="5039"/>
              </a:lnSpc>
              <a:buFont typeface="Arial"/>
              <a:buChar char="•"/>
            </a:pPr>
            <a:r>
              <a:rPr lang="en-US" sz="2799">
                <a:solidFill>
                  <a:srgbClr val="2D4263"/>
                </a:solidFill>
                <a:latin typeface="Poppins Light"/>
              </a:rPr>
              <a:t>Recall: 0.277</a:t>
            </a:r>
          </a:p>
          <a:p>
            <a:pPr marL="604518" lvl="1" indent="-302259">
              <a:lnSpc>
                <a:spcPts val="5039"/>
              </a:lnSpc>
              <a:buFont typeface="Arial"/>
              <a:buChar char="•"/>
            </a:pPr>
            <a:r>
              <a:rPr lang="en-US" sz="2799">
                <a:solidFill>
                  <a:srgbClr val="2D4263"/>
                </a:solidFill>
                <a:latin typeface="Poppins Light"/>
              </a:rPr>
              <a:t>Precision: 0.625</a:t>
            </a:r>
          </a:p>
          <a:p>
            <a:pPr marL="604518" lvl="1" indent="-302259">
              <a:lnSpc>
                <a:spcPts val="5039"/>
              </a:lnSpc>
              <a:buFont typeface="Arial"/>
              <a:buChar char="•"/>
            </a:pPr>
            <a:r>
              <a:rPr lang="en-US" sz="2799">
                <a:solidFill>
                  <a:srgbClr val="2D4263"/>
                </a:solidFill>
                <a:latin typeface="Poppins Light"/>
              </a:rPr>
              <a:t>F1 Score: 0.383</a:t>
            </a:r>
          </a:p>
        </p:txBody>
      </p:sp>
      <p:pic>
        <p:nvPicPr>
          <p:cNvPr id="18" name="Audio 17">
            <a:hlinkClick r:id="" action="ppaction://media"/>
            <a:extLst>
              <a:ext uri="{FF2B5EF4-FFF2-40B4-BE49-F238E27FC236}">
                <a16:creationId xmlns:a16="http://schemas.microsoft.com/office/drawing/2014/main" id="{B68B0BBB-6DBC-20BF-2E5D-E1DB80DAB0D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648238" y="9647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1410"/>
    </mc:Choice>
    <mc:Fallback>
      <p:transition spd="slow" advTm="414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pic>
        <p:nvPicPr>
          <p:cNvPr id="6" name="Picture 6"/>
          <p:cNvPicPr>
            <a:picLocks noChangeAspect="1"/>
          </p:cNvPicPr>
          <p:nvPr/>
        </p:nvPicPr>
        <p:blipFill>
          <a:blip r:embed="rId4"/>
          <a:srcRect/>
          <a:stretch>
            <a:fillRect/>
          </a:stretch>
        </p:blipFill>
        <p:spPr>
          <a:xfrm>
            <a:off x="0" y="1241105"/>
            <a:ext cx="11047874" cy="5523937"/>
          </a:xfrm>
          <a:prstGeom prst="rect">
            <a:avLst/>
          </a:prstGeom>
        </p:spPr>
      </p:pic>
      <p:pic>
        <p:nvPicPr>
          <p:cNvPr id="7" name="Picture 7"/>
          <p:cNvPicPr>
            <a:picLocks noChangeAspect="1"/>
          </p:cNvPicPr>
          <p:nvPr/>
        </p:nvPicPr>
        <p:blipFill>
          <a:blip r:embed="rId5"/>
          <a:srcRect/>
          <a:stretch>
            <a:fillRect/>
          </a:stretch>
        </p:blipFill>
        <p:spPr>
          <a:xfrm>
            <a:off x="11047874" y="1202828"/>
            <a:ext cx="7240126" cy="5562214"/>
          </a:xfrm>
          <a:prstGeom prst="rect">
            <a:avLst/>
          </a:prstGeom>
        </p:spPr>
      </p:pic>
      <p:sp>
        <p:nvSpPr>
          <p:cNvPr id="8" name="TextBox 8"/>
          <p:cNvSpPr txBox="1"/>
          <p:nvPr/>
        </p:nvSpPr>
        <p:spPr>
          <a:xfrm>
            <a:off x="1028700" y="166710"/>
            <a:ext cx="10592755" cy="514350"/>
          </a:xfrm>
          <a:prstGeom prst="rect">
            <a:avLst/>
          </a:prstGeom>
        </p:spPr>
        <p:txBody>
          <a:bodyPr lIns="0" tIns="0" rIns="0" bIns="0" rtlCol="0" anchor="t">
            <a:spAutoFit/>
          </a:bodyPr>
          <a:lstStyle/>
          <a:p>
            <a:pPr>
              <a:lnSpc>
                <a:spcPts val="4079"/>
              </a:lnSpc>
            </a:pPr>
            <a:r>
              <a:rPr lang="en-US" sz="3399" spc="105">
                <a:solidFill>
                  <a:srgbClr val="2D4263"/>
                </a:solidFill>
                <a:latin typeface="Poppins Medium"/>
              </a:rPr>
              <a:t>DECISION TREE MODEL</a:t>
            </a:r>
          </a:p>
        </p:txBody>
      </p:sp>
      <p:sp>
        <p:nvSpPr>
          <p:cNvPr id="9" name="TextBox 9"/>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IV</a:t>
            </a:r>
          </a:p>
        </p:txBody>
      </p:sp>
      <p:sp>
        <p:nvSpPr>
          <p:cNvPr id="10" name="TextBox 10"/>
          <p:cNvSpPr txBox="1"/>
          <p:nvPr/>
        </p:nvSpPr>
        <p:spPr>
          <a:xfrm>
            <a:off x="1028700" y="7395209"/>
            <a:ext cx="16230600" cy="1863091"/>
          </a:xfrm>
          <a:prstGeom prst="rect">
            <a:avLst/>
          </a:prstGeom>
        </p:spPr>
        <p:txBody>
          <a:bodyPr lIns="0" tIns="0" rIns="0" bIns="0" rtlCol="0" anchor="t">
            <a:spAutoFit/>
          </a:bodyPr>
          <a:lstStyle/>
          <a:p>
            <a:pPr marL="604518" lvl="1" indent="-302259">
              <a:lnSpc>
                <a:spcPts val="5039"/>
              </a:lnSpc>
              <a:buFont typeface="Arial"/>
              <a:buChar char="•"/>
            </a:pPr>
            <a:r>
              <a:rPr lang="en-US" sz="2799">
                <a:solidFill>
                  <a:srgbClr val="2D4263"/>
                </a:solidFill>
                <a:latin typeface="Poppins Light"/>
              </a:rPr>
              <a:t>The decision tree model is chosen as the second model.</a:t>
            </a:r>
          </a:p>
          <a:p>
            <a:pPr marL="604518" lvl="1" indent="-302259">
              <a:lnSpc>
                <a:spcPts val="5039"/>
              </a:lnSpc>
              <a:buFont typeface="Arial"/>
              <a:buChar char="•"/>
            </a:pPr>
            <a:r>
              <a:rPr lang="en-US" sz="2799">
                <a:solidFill>
                  <a:srgbClr val="2D4263"/>
                </a:solidFill>
                <a:latin typeface="Poppins Light"/>
              </a:rPr>
              <a:t>The above results show the Output, Cumulative lift, Leaf Statistics, Tree, Fit Statistics, and Event classification table of the Decision tree model.</a:t>
            </a:r>
          </a:p>
        </p:txBody>
      </p:sp>
      <p:pic>
        <p:nvPicPr>
          <p:cNvPr id="12" name="Audio 11">
            <a:hlinkClick r:id="" action="ppaction://media"/>
            <a:extLst>
              <a:ext uri="{FF2B5EF4-FFF2-40B4-BE49-F238E27FC236}">
                <a16:creationId xmlns:a16="http://schemas.microsoft.com/office/drawing/2014/main" id="{5AA6794B-DE31-42C0-C915-8E448DB949C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648238" y="9647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7454"/>
    </mc:Choice>
    <mc:Fallback>
      <p:transition spd="slow" advTm="274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pic>
        <p:nvPicPr>
          <p:cNvPr id="6" name="Picture 6"/>
          <p:cNvPicPr>
            <a:picLocks noChangeAspect="1"/>
          </p:cNvPicPr>
          <p:nvPr/>
        </p:nvPicPr>
        <p:blipFill>
          <a:blip r:embed="rId4"/>
          <a:srcRect/>
          <a:stretch>
            <a:fillRect/>
          </a:stretch>
        </p:blipFill>
        <p:spPr>
          <a:xfrm>
            <a:off x="4698212" y="1473676"/>
            <a:ext cx="8891576" cy="5407039"/>
          </a:xfrm>
          <a:prstGeom prst="rect">
            <a:avLst/>
          </a:prstGeom>
        </p:spPr>
      </p:pic>
      <p:sp>
        <p:nvSpPr>
          <p:cNvPr id="7" name="TextBox 7"/>
          <p:cNvSpPr txBox="1"/>
          <p:nvPr/>
        </p:nvSpPr>
        <p:spPr>
          <a:xfrm>
            <a:off x="1028700" y="166710"/>
            <a:ext cx="10592755" cy="514350"/>
          </a:xfrm>
          <a:prstGeom prst="rect">
            <a:avLst/>
          </a:prstGeom>
        </p:spPr>
        <p:txBody>
          <a:bodyPr lIns="0" tIns="0" rIns="0" bIns="0" rtlCol="0" anchor="t">
            <a:spAutoFit/>
          </a:bodyPr>
          <a:lstStyle/>
          <a:p>
            <a:pPr>
              <a:lnSpc>
                <a:spcPts val="4079"/>
              </a:lnSpc>
            </a:pPr>
            <a:r>
              <a:rPr lang="en-US" sz="3399" spc="105">
                <a:solidFill>
                  <a:srgbClr val="2D4263"/>
                </a:solidFill>
                <a:latin typeface="Poppins Medium"/>
              </a:rPr>
              <a:t>DECISION TREE MODEL</a:t>
            </a:r>
          </a:p>
        </p:txBody>
      </p:sp>
      <p:sp>
        <p:nvSpPr>
          <p:cNvPr id="8" name="TextBox 8"/>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Poppins Medium"/>
              </a:rPr>
              <a:t>IV</a:t>
            </a:r>
          </a:p>
        </p:txBody>
      </p:sp>
      <p:sp>
        <p:nvSpPr>
          <p:cNvPr id="9" name="TextBox 9"/>
          <p:cNvSpPr txBox="1"/>
          <p:nvPr/>
        </p:nvSpPr>
        <p:spPr>
          <a:xfrm>
            <a:off x="1028700" y="6946994"/>
            <a:ext cx="16230600" cy="2501266"/>
          </a:xfrm>
          <a:prstGeom prst="rect">
            <a:avLst/>
          </a:prstGeom>
        </p:spPr>
        <p:txBody>
          <a:bodyPr lIns="0" tIns="0" rIns="0" bIns="0" rtlCol="0" anchor="t">
            <a:spAutoFit/>
          </a:bodyPr>
          <a:lstStyle/>
          <a:p>
            <a:pPr>
              <a:lnSpc>
                <a:spcPts val="5039"/>
              </a:lnSpc>
            </a:pPr>
            <a:r>
              <a:rPr lang="en-US" sz="2799">
                <a:solidFill>
                  <a:srgbClr val="2D4263"/>
                </a:solidFill>
                <a:latin typeface="Poppins Light"/>
              </a:rPr>
              <a:t>The event Classification table of the Decision Tree model yields the following results:</a:t>
            </a:r>
          </a:p>
          <a:p>
            <a:pPr marL="604518" lvl="1" indent="-302259">
              <a:lnSpc>
                <a:spcPts val="5039"/>
              </a:lnSpc>
              <a:buFont typeface="Arial"/>
              <a:buChar char="•"/>
            </a:pPr>
            <a:r>
              <a:rPr lang="en-US" sz="2799">
                <a:solidFill>
                  <a:srgbClr val="2D4263"/>
                </a:solidFill>
                <a:latin typeface="Poppins Light"/>
              </a:rPr>
              <a:t>Recall: 0.5</a:t>
            </a:r>
          </a:p>
          <a:p>
            <a:pPr marL="604518" lvl="1" indent="-302259">
              <a:lnSpc>
                <a:spcPts val="5039"/>
              </a:lnSpc>
              <a:buFont typeface="Arial"/>
              <a:buChar char="•"/>
            </a:pPr>
            <a:r>
              <a:rPr lang="en-US" sz="2799">
                <a:solidFill>
                  <a:srgbClr val="2D4263"/>
                </a:solidFill>
                <a:latin typeface="Poppins Light"/>
              </a:rPr>
              <a:t>Precision: 0.5625</a:t>
            </a:r>
          </a:p>
          <a:p>
            <a:pPr marL="604518" lvl="1" indent="-302259">
              <a:lnSpc>
                <a:spcPts val="5039"/>
              </a:lnSpc>
              <a:buFont typeface="Arial"/>
              <a:buChar char="•"/>
            </a:pPr>
            <a:r>
              <a:rPr lang="en-US" sz="2799">
                <a:solidFill>
                  <a:srgbClr val="2D4263"/>
                </a:solidFill>
                <a:latin typeface="Poppins Light"/>
              </a:rPr>
              <a:t>F1 Score: 0.5294</a:t>
            </a:r>
          </a:p>
        </p:txBody>
      </p:sp>
      <p:pic>
        <p:nvPicPr>
          <p:cNvPr id="11" name="Audio 10">
            <a:hlinkClick r:id="" action="ppaction://media"/>
            <a:extLst>
              <a:ext uri="{FF2B5EF4-FFF2-40B4-BE49-F238E27FC236}">
                <a16:creationId xmlns:a16="http://schemas.microsoft.com/office/drawing/2014/main" id="{493B30A4-BCC5-616A-4FAD-CEB87CC32BC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648238" y="9647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1342"/>
    </mc:Choice>
    <mc:Fallback>
      <p:transition spd="slow" advTm="613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TotalTime>
  <Words>696</Words>
  <Application>Microsoft Office PowerPoint</Application>
  <PresentationFormat>Custom</PresentationFormat>
  <Paragraphs>76</Paragraphs>
  <Slides>11</Slides>
  <Notes>4</Notes>
  <HiddenSlides>0</HiddenSlides>
  <MMClips>11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Poppins Medium</vt:lpstr>
      <vt:lpstr>Poppins Light</vt:lpstr>
      <vt:lpstr>Poppins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210 – FINAL ASSESSMENT</dc:title>
  <cp:lastModifiedBy>Dhananjay Kumar</cp:lastModifiedBy>
  <cp:revision>5</cp:revision>
  <dcterms:created xsi:type="dcterms:W3CDTF">2006-08-16T00:00:00Z</dcterms:created>
  <dcterms:modified xsi:type="dcterms:W3CDTF">2022-08-08T08:07:24Z</dcterms:modified>
  <dc:identifier>DAFIs99gnyo</dc:identifier>
</cp:coreProperties>
</file>